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7" r:id="rId3"/>
    <p:sldId id="260" r:id="rId4"/>
    <p:sldId id="258" r:id="rId5"/>
    <p:sldId id="259" r:id="rId6"/>
    <p:sldId id="281" r:id="rId7"/>
    <p:sldId id="282" r:id="rId8"/>
    <p:sldId id="280" r:id="rId9"/>
    <p:sldId id="285" r:id="rId10"/>
    <p:sldId id="283" r:id="rId11"/>
    <p:sldId id="268" r:id="rId12"/>
    <p:sldId id="279" r:id="rId13"/>
    <p:sldId id="269" r:id="rId14"/>
    <p:sldId id="267" r:id="rId15"/>
    <p:sldId id="262" r:id="rId16"/>
    <p:sldId id="263" r:id="rId17"/>
    <p:sldId id="261" r:id="rId18"/>
    <p:sldId id="272" r:id="rId19"/>
    <p:sldId id="271" r:id="rId20"/>
    <p:sldId id="270" r:id="rId21"/>
    <p:sldId id="274" r:id="rId22"/>
    <p:sldId id="275" r:id="rId23"/>
    <p:sldId id="277" r:id="rId24"/>
    <p:sldId id="276" r:id="rId25"/>
    <p:sldId id="278" r:id="rId2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121"/>
    <a:srgbClr val="E84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0618D2-255A-430D-B0FF-EBC7C6E9BB81}" type="doc">
      <dgm:prSet loTypeId="urn:microsoft.com/office/officeart/2008/layout/LinedList" loCatId="list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A79DF965-8DD2-4324-BDB9-C047F7D9B88C}">
      <dgm:prSet custT="1"/>
      <dgm:spPr/>
      <dgm:t>
        <a:bodyPr/>
        <a:lstStyle/>
        <a:p>
          <a:pPr algn="r" rtl="0">
            <a:lnSpc>
              <a:spcPct val="150000"/>
            </a:lnSpc>
          </a:pPr>
          <a:r>
            <a:rPr lang="fa-IR" sz="2800" b="1" dirty="0" smtClean="0">
              <a:cs typeface="B Nazanin" panose="00000400000000000000" pitchFamily="2" charset="-78"/>
            </a:rPr>
            <a:t>بازیگری – کارگردانی – گویندگی و اجرا – گریم و ساخت ماسک – تصویربرداری و صدابرداری طراحی صحنه و لباس – ساخت و بازی دهندگی عروسکهای نمایشی – ساخت و اجرای دکور تدوین و صداگذاری – فیلمنامه نویسی و ...</a:t>
          </a:r>
          <a:endParaRPr lang="fa-IR" sz="2800" dirty="0">
            <a:cs typeface="B Nazanin" panose="00000400000000000000" pitchFamily="2" charset="-78"/>
          </a:endParaRPr>
        </a:p>
      </dgm:t>
    </dgm:pt>
    <dgm:pt modelId="{E727A0F8-161C-41D8-B647-3D2A4E7D14C0}" type="parTrans" cxnId="{DEB85C86-3BC2-4121-A5B2-9FCC280DF9B5}">
      <dgm:prSet/>
      <dgm:spPr/>
      <dgm:t>
        <a:bodyPr/>
        <a:lstStyle/>
        <a:p>
          <a:pPr algn="r">
            <a:lnSpc>
              <a:spcPct val="150000"/>
            </a:lnSpc>
          </a:pPr>
          <a:endParaRPr lang="en-US" sz="2800">
            <a:cs typeface="B Nazanin" panose="00000400000000000000" pitchFamily="2" charset="-78"/>
          </a:endParaRPr>
        </a:p>
      </dgm:t>
    </dgm:pt>
    <dgm:pt modelId="{5FE4FCC9-B6F1-45C1-A896-7326C1C5CB98}" type="sibTrans" cxnId="{DEB85C86-3BC2-4121-A5B2-9FCC280DF9B5}">
      <dgm:prSet/>
      <dgm:spPr/>
      <dgm:t>
        <a:bodyPr/>
        <a:lstStyle/>
        <a:p>
          <a:pPr algn="r">
            <a:lnSpc>
              <a:spcPct val="150000"/>
            </a:lnSpc>
          </a:pPr>
          <a:endParaRPr lang="en-US" sz="2800">
            <a:cs typeface="B Nazanin" panose="00000400000000000000" pitchFamily="2" charset="-78"/>
          </a:endParaRPr>
        </a:p>
      </dgm:t>
    </dgm:pt>
    <dgm:pt modelId="{4FA71BA8-6112-4D5A-9E6B-B4CD0E1349BB}" type="pres">
      <dgm:prSet presAssocID="{BE0618D2-255A-430D-B0FF-EBC7C6E9BB8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1E55C6A-671A-4106-9C72-C29250E92026}" type="pres">
      <dgm:prSet presAssocID="{A79DF965-8DD2-4324-BDB9-C047F7D9B88C}" presName="thickLine" presStyleLbl="alignNode1" presStyleIdx="0" presStyleCnt="1"/>
      <dgm:spPr/>
      <dgm:t>
        <a:bodyPr/>
        <a:lstStyle/>
        <a:p>
          <a:endParaRPr lang="en-US"/>
        </a:p>
      </dgm:t>
    </dgm:pt>
    <dgm:pt modelId="{86904309-F64E-47CC-8E7B-366A2E69BC49}" type="pres">
      <dgm:prSet presAssocID="{A79DF965-8DD2-4324-BDB9-C047F7D9B88C}" presName="horz1" presStyleCnt="0"/>
      <dgm:spPr/>
      <dgm:t>
        <a:bodyPr/>
        <a:lstStyle/>
        <a:p>
          <a:endParaRPr lang="en-US"/>
        </a:p>
      </dgm:t>
    </dgm:pt>
    <dgm:pt modelId="{FB15A7B2-FC0A-41F7-976E-83F8B10D724D}" type="pres">
      <dgm:prSet presAssocID="{A79DF965-8DD2-4324-BDB9-C047F7D9B88C}" presName="tx1" presStyleLbl="revTx" presStyleIdx="0" presStyleCnt="1"/>
      <dgm:spPr/>
      <dgm:t>
        <a:bodyPr/>
        <a:lstStyle/>
        <a:p>
          <a:endParaRPr lang="en-US"/>
        </a:p>
      </dgm:t>
    </dgm:pt>
    <dgm:pt modelId="{8679657A-075E-4484-9143-6C3F44FA3815}" type="pres">
      <dgm:prSet presAssocID="{A79DF965-8DD2-4324-BDB9-C047F7D9B88C}" presName="vert1" presStyleCnt="0"/>
      <dgm:spPr/>
      <dgm:t>
        <a:bodyPr/>
        <a:lstStyle/>
        <a:p>
          <a:endParaRPr lang="en-US"/>
        </a:p>
      </dgm:t>
    </dgm:pt>
  </dgm:ptLst>
  <dgm:cxnLst>
    <dgm:cxn modelId="{DEB85C86-3BC2-4121-A5B2-9FCC280DF9B5}" srcId="{BE0618D2-255A-430D-B0FF-EBC7C6E9BB81}" destId="{A79DF965-8DD2-4324-BDB9-C047F7D9B88C}" srcOrd="0" destOrd="0" parTransId="{E727A0F8-161C-41D8-B647-3D2A4E7D14C0}" sibTransId="{5FE4FCC9-B6F1-45C1-A896-7326C1C5CB98}"/>
    <dgm:cxn modelId="{8C2C7801-9AF4-402B-AABE-8596472A960C}" type="presOf" srcId="{A79DF965-8DD2-4324-BDB9-C047F7D9B88C}" destId="{FB15A7B2-FC0A-41F7-976E-83F8B10D724D}" srcOrd="0" destOrd="0" presId="urn:microsoft.com/office/officeart/2008/layout/LinedList"/>
    <dgm:cxn modelId="{680F98C0-6781-4B13-B871-C8515CCC3F1C}" type="presOf" srcId="{BE0618D2-255A-430D-B0FF-EBC7C6E9BB81}" destId="{4FA71BA8-6112-4D5A-9E6B-B4CD0E1349BB}" srcOrd="0" destOrd="0" presId="urn:microsoft.com/office/officeart/2008/layout/LinedList"/>
    <dgm:cxn modelId="{4D2F7A31-47A0-4F9A-B2B8-6251F1F5C8E2}" type="presParOf" srcId="{4FA71BA8-6112-4D5A-9E6B-B4CD0E1349BB}" destId="{81E55C6A-671A-4106-9C72-C29250E92026}" srcOrd="0" destOrd="0" presId="urn:microsoft.com/office/officeart/2008/layout/LinedList"/>
    <dgm:cxn modelId="{AFEB1410-9149-4B95-8B42-40655500AAC8}" type="presParOf" srcId="{4FA71BA8-6112-4D5A-9E6B-B4CD0E1349BB}" destId="{86904309-F64E-47CC-8E7B-366A2E69BC49}" srcOrd="1" destOrd="0" presId="urn:microsoft.com/office/officeart/2008/layout/LinedList"/>
    <dgm:cxn modelId="{9E5517F6-4841-406B-AFD5-A08E8F2FE338}" type="presParOf" srcId="{86904309-F64E-47CC-8E7B-366A2E69BC49}" destId="{FB15A7B2-FC0A-41F7-976E-83F8B10D724D}" srcOrd="0" destOrd="0" presId="urn:microsoft.com/office/officeart/2008/layout/LinedList"/>
    <dgm:cxn modelId="{AB0B256C-9EBB-41B9-AA09-DDA97DE6CC21}" type="presParOf" srcId="{86904309-F64E-47CC-8E7B-366A2E69BC49}" destId="{8679657A-075E-4484-9143-6C3F44FA38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40CF8E-A9BF-4997-965D-7B760BD757DB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429AB69-6924-463D-B06A-0DC20DC20547}">
      <dgm:prSet custT="1"/>
      <dgm:spPr/>
      <dgm:t>
        <a:bodyPr/>
        <a:lstStyle/>
        <a:p>
          <a:pPr algn="r" rtl="0"/>
          <a:r>
            <a:rPr lang="fa-IR" sz="3200" b="1" kern="1200" dirty="0" smtClean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B Nazanin" panose="00000400000000000000" pitchFamily="2" charset="-78"/>
            </a:rPr>
            <a:t>رشته تولید برنامه های تلویزیونی:</a:t>
          </a:r>
        </a:p>
        <a:p>
          <a:pPr algn="r" rtl="0"/>
          <a:r>
            <a:rPr lang="fa-IR" sz="2800" b="1" kern="1200" dirty="0" smtClean="0">
              <a:ln w="6600">
                <a:solidFill>
                  <a:srgbClr val="C26024"/>
                </a:solidFill>
                <a:prstDash val="solid"/>
              </a:ln>
              <a:solidFill>
                <a:schemeClr val="tx2"/>
              </a:solidFill>
              <a:effectLst/>
              <a:latin typeface="+mn-lt"/>
              <a:ea typeface="+mn-ea"/>
              <a:cs typeface="B Nazanin" panose="00000400000000000000" pitchFamily="2" charset="-78"/>
            </a:rPr>
            <a:t>مهارت هایی که هنرجویان در مدت سه سال فرا میگیرند عبارتند از:</a:t>
          </a:r>
          <a:endParaRPr lang="fa-IR" sz="2800" b="1" kern="1200" dirty="0">
            <a:ln w="6600">
              <a:solidFill>
                <a:srgbClr val="C26024"/>
              </a:solidFill>
              <a:prstDash val="solid"/>
            </a:ln>
            <a:solidFill>
              <a:schemeClr val="tx2"/>
            </a:solidFill>
            <a:effectLst/>
            <a:latin typeface="+mn-lt"/>
            <a:ea typeface="+mn-ea"/>
            <a:cs typeface="B Nazanin" panose="00000400000000000000" pitchFamily="2" charset="-78"/>
          </a:endParaRPr>
        </a:p>
      </dgm:t>
    </dgm:pt>
    <dgm:pt modelId="{E6830863-9500-4132-AE26-C19C3FEE7417}" type="parTrans" cxnId="{3DB769E5-254C-45F2-A97F-4C12A6144231}">
      <dgm:prSet/>
      <dgm:spPr/>
      <dgm:t>
        <a:bodyPr/>
        <a:lstStyle/>
        <a:p>
          <a:endParaRPr lang="en-US" sz="6600">
            <a:effectLst/>
            <a:cs typeface="B Nazanin" panose="00000400000000000000" pitchFamily="2" charset="-78"/>
          </a:endParaRPr>
        </a:p>
      </dgm:t>
    </dgm:pt>
    <dgm:pt modelId="{9EB21EA4-2F5F-471F-9E50-EFF32C5AEA56}" type="sibTrans" cxnId="{3DB769E5-254C-45F2-A97F-4C12A6144231}">
      <dgm:prSet/>
      <dgm:spPr/>
      <dgm:t>
        <a:bodyPr/>
        <a:lstStyle/>
        <a:p>
          <a:endParaRPr lang="en-US" sz="6600">
            <a:effectLst/>
            <a:cs typeface="B Nazanin" panose="00000400000000000000" pitchFamily="2" charset="-78"/>
          </a:endParaRPr>
        </a:p>
      </dgm:t>
    </dgm:pt>
    <dgm:pt modelId="{D5E06AD0-AAD0-4B85-9214-AC845B74599C}" type="pres">
      <dgm:prSet presAssocID="{0740CF8E-A9BF-4997-965D-7B760BD757D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F2DD6F-653F-4654-B2DA-7A80B8B927DD}" type="pres">
      <dgm:prSet presAssocID="{0429AB69-6924-463D-B06A-0DC20DC20547}" presName="thickLine" presStyleLbl="alignNode1" presStyleIdx="0" presStyleCnt="1"/>
      <dgm:spPr/>
      <dgm:t>
        <a:bodyPr/>
        <a:lstStyle/>
        <a:p>
          <a:endParaRPr lang="en-US"/>
        </a:p>
      </dgm:t>
    </dgm:pt>
    <dgm:pt modelId="{4E9CBA63-75A5-40EB-8081-EAB8F1A6655A}" type="pres">
      <dgm:prSet presAssocID="{0429AB69-6924-463D-B06A-0DC20DC20547}" presName="horz1" presStyleCnt="0"/>
      <dgm:spPr/>
      <dgm:t>
        <a:bodyPr/>
        <a:lstStyle/>
        <a:p>
          <a:endParaRPr lang="en-US"/>
        </a:p>
      </dgm:t>
    </dgm:pt>
    <dgm:pt modelId="{EB2C8F47-171B-40FB-800D-CD6BDC0FBB71}" type="pres">
      <dgm:prSet presAssocID="{0429AB69-6924-463D-B06A-0DC20DC20547}" presName="tx1" presStyleLbl="revTx" presStyleIdx="0" presStyleCnt="1"/>
      <dgm:spPr/>
      <dgm:t>
        <a:bodyPr/>
        <a:lstStyle/>
        <a:p>
          <a:endParaRPr lang="en-US"/>
        </a:p>
      </dgm:t>
    </dgm:pt>
    <dgm:pt modelId="{677ECD54-19B8-4E45-B566-2895BF2E5D5F}" type="pres">
      <dgm:prSet presAssocID="{0429AB69-6924-463D-B06A-0DC20DC20547}" presName="vert1" presStyleCnt="0"/>
      <dgm:spPr/>
      <dgm:t>
        <a:bodyPr/>
        <a:lstStyle/>
        <a:p>
          <a:endParaRPr lang="en-US"/>
        </a:p>
      </dgm:t>
    </dgm:pt>
  </dgm:ptLst>
  <dgm:cxnLst>
    <dgm:cxn modelId="{E88A5AF3-54A8-4C61-8621-862DFE57F19F}" type="presOf" srcId="{0740CF8E-A9BF-4997-965D-7B760BD757DB}" destId="{D5E06AD0-AAD0-4B85-9214-AC845B74599C}" srcOrd="0" destOrd="0" presId="urn:microsoft.com/office/officeart/2008/layout/LinedList"/>
    <dgm:cxn modelId="{3DB769E5-254C-45F2-A97F-4C12A6144231}" srcId="{0740CF8E-A9BF-4997-965D-7B760BD757DB}" destId="{0429AB69-6924-463D-B06A-0DC20DC20547}" srcOrd="0" destOrd="0" parTransId="{E6830863-9500-4132-AE26-C19C3FEE7417}" sibTransId="{9EB21EA4-2F5F-471F-9E50-EFF32C5AEA56}"/>
    <dgm:cxn modelId="{C9DD999D-B616-4C4D-9B29-6B59DDE6D376}" type="presOf" srcId="{0429AB69-6924-463D-B06A-0DC20DC20547}" destId="{EB2C8F47-171B-40FB-800D-CD6BDC0FBB71}" srcOrd="0" destOrd="0" presId="urn:microsoft.com/office/officeart/2008/layout/LinedList"/>
    <dgm:cxn modelId="{4513EBD7-19FC-4424-BC40-6D8E3638928F}" type="presParOf" srcId="{D5E06AD0-AAD0-4B85-9214-AC845B74599C}" destId="{D3F2DD6F-653F-4654-B2DA-7A80B8B927DD}" srcOrd="0" destOrd="0" presId="urn:microsoft.com/office/officeart/2008/layout/LinedList"/>
    <dgm:cxn modelId="{4A570DAC-3F18-4ABE-8169-17948633A69C}" type="presParOf" srcId="{D5E06AD0-AAD0-4B85-9214-AC845B74599C}" destId="{4E9CBA63-75A5-40EB-8081-EAB8F1A6655A}" srcOrd="1" destOrd="0" presId="urn:microsoft.com/office/officeart/2008/layout/LinedList"/>
    <dgm:cxn modelId="{EEBA8651-6D8F-4615-B6FE-40251BD93006}" type="presParOf" srcId="{4E9CBA63-75A5-40EB-8081-EAB8F1A6655A}" destId="{EB2C8F47-171B-40FB-800D-CD6BDC0FBB71}" srcOrd="0" destOrd="0" presId="urn:microsoft.com/office/officeart/2008/layout/LinedList"/>
    <dgm:cxn modelId="{ECD5795C-9D80-49C0-A9B7-ADB9601AA983}" type="presParOf" srcId="{4E9CBA63-75A5-40EB-8081-EAB8F1A6655A}" destId="{677ECD54-19B8-4E45-B566-2895BF2E5D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5C6A-671A-4106-9C72-C29250E92026}">
      <dsp:nvSpPr>
        <dsp:cNvPr id="0" name=""/>
        <dsp:cNvSpPr/>
      </dsp:nvSpPr>
      <dsp:spPr>
        <a:xfrm>
          <a:off x="0" y="0"/>
          <a:ext cx="11384924" cy="0"/>
        </a:xfrm>
        <a:prstGeom prst="line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tint val="85000"/>
                <a:shade val="98000"/>
                <a:satMod val="110000"/>
                <a:lumMod val="103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hade val="85000"/>
                <a:satMod val="105000"/>
                <a:lumMod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shade val="60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15A7B2-FC0A-41F7-976E-83F8B10D724D}">
      <dsp:nvSpPr>
        <dsp:cNvPr id="0" name=""/>
        <dsp:cNvSpPr/>
      </dsp:nvSpPr>
      <dsp:spPr>
        <a:xfrm>
          <a:off x="0" y="0"/>
          <a:ext cx="11384924" cy="3333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r" defTabSz="12446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cs typeface="B Nazanin" panose="00000400000000000000" pitchFamily="2" charset="-78"/>
            </a:rPr>
            <a:t>بازیگری – کارگردانی – گویندگی و اجرا – گریم و ساخت ماسک – تصویربرداری و صدابرداری طراحی صحنه و لباس – ساخت و بازی دهندگی عروسکهای نمایشی – ساخت و اجرای دکور تدوین و صداگذاری – فیلمنامه نویسی و ...</a:t>
          </a:r>
          <a:endParaRPr lang="fa-IR" sz="2800" kern="1200" dirty="0">
            <a:cs typeface="B Nazanin" panose="00000400000000000000" pitchFamily="2" charset="-78"/>
          </a:endParaRPr>
        </a:p>
      </dsp:txBody>
      <dsp:txXfrm>
        <a:off x="0" y="0"/>
        <a:ext cx="11384924" cy="3333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2DD6F-653F-4654-B2DA-7A80B8B927DD}">
      <dsp:nvSpPr>
        <dsp:cNvPr id="0" name=""/>
        <dsp:cNvSpPr/>
      </dsp:nvSpPr>
      <dsp:spPr>
        <a:xfrm>
          <a:off x="0" y="0"/>
          <a:ext cx="897657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85000"/>
                <a:shade val="98000"/>
                <a:satMod val="110000"/>
                <a:lumMod val="103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85000"/>
                <a:satMod val="105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0000"/>
                <a:satMod val="120000"/>
                <a:lumMod val="100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2794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2C8F47-171B-40FB-800D-CD6BDC0FBB71}">
      <dsp:nvSpPr>
        <dsp:cNvPr id="0" name=""/>
        <dsp:cNvSpPr/>
      </dsp:nvSpPr>
      <dsp:spPr>
        <a:xfrm>
          <a:off x="0" y="0"/>
          <a:ext cx="8976575" cy="1732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 smtClean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B Nazanin" panose="00000400000000000000" pitchFamily="2" charset="-78"/>
            </a:rPr>
            <a:t>رشته تولید برنامه های تلویزیونی:</a:t>
          </a:r>
        </a:p>
        <a:p>
          <a:pPr lvl="0" algn="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 smtClean="0">
              <a:ln w="6600">
                <a:solidFill>
                  <a:srgbClr val="C26024"/>
                </a:solidFill>
                <a:prstDash val="solid"/>
              </a:ln>
              <a:solidFill>
                <a:schemeClr val="tx2"/>
              </a:solidFill>
              <a:effectLst/>
              <a:latin typeface="+mn-lt"/>
              <a:ea typeface="+mn-ea"/>
              <a:cs typeface="B Nazanin" panose="00000400000000000000" pitchFamily="2" charset="-78"/>
            </a:rPr>
            <a:t>مهارت هایی که هنرجویان در مدت سه سال فرا میگیرند عبارتند از:</a:t>
          </a:r>
          <a:endParaRPr lang="fa-IR" sz="2800" b="1" kern="1200" dirty="0">
            <a:ln w="6600">
              <a:solidFill>
                <a:srgbClr val="C26024"/>
              </a:solidFill>
              <a:prstDash val="solid"/>
            </a:ln>
            <a:solidFill>
              <a:schemeClr val="tx2"/>
            </a:solidFill>
            <a:effectLst/>
            <a:latin typeface="+mn-lt"/>
            <a:ea typeface="+mn-ea"/>
            <a:cs typeface="B Nazanin" panose="00000400000000000000" pitchFamily="2" charset="-78"/>
          </a:endParaRPr>
        </a:p>
      </dsp:txBody>
      <dsp:txXfrm>
        <a:off x="0" y="0"/>
        <a:ext cx="8976575" cy="1732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6949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855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342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764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900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190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0986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990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48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365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0890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960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657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4CEBD53-D50C-46B3-95DC-012A694F5298}" type="datetimeFigureOut">
              <a:rPr lang="fa-IR" smtClean="0"/>
              <a:t>05/25/1440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6CDC97-5D13-4152-9FAD-B919DACDE4C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87157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6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0" y="540913"/>
            <a:ext cx="10058400" cy="56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2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67" y="154546"/>
            <a:ext cx="6561786" cy="65617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-439313" y="2896338"/>
            <a:ext cx="41264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/>
              <a:t>انجمن اولیا و مربیان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396239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8"/>
          <a:stretch/>
        </p:blipFill>
        <p:spPr>
          <a:xfrm>
            <a:off x="1662448" y="528033"/>
            <a:ext cx="7855040" cy="5969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16200000">
            <a:off x="-929685" y="3251102"/>
            <a:ext cx="39011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800" b="1" dirty="0" smtClean="0"/>
              <a:t>کارگاه عروسک سازی</a:t>
            </a:r>
            <a:endParaRPr lang="fa-IR" sz="2800" b="1" dirty="0"/>
          </a:p>
        </p:txBody>
      </p:sp>
    </p:spTree>
    <p:extLst>
      <p:ext uri="{BB962C8B-B14F-4D97-AF65-F5344CB8AC3E}">
        <p14:creationId xmlns:p14="http://schemas.microsoft.com/office/powerpoint/2010/main" val="161560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8" b="61690"/>
          <a:stretch/>
        </p:blipFill>
        <p:spPr>
          <a:xfrm>
            <a:off x="1184856" y="443839"/>
            <a:ext cx="9556125" cy="6062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16200000">
            <a:off x="-1366591" y="2909218"/>
            <a:ext cx="41264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dirty="0" smtClean="0"/>
              <a:t>مراسم یلدا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91089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515155"/>
            <a:ext cx="10058400" cy="56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9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850006" y="1210613"/>
            <a:ext cx="10550402" cy="4351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2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" y="579549"/>
            <a:ext cx="9889543" cy="5562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29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2" y="206062"/>
            <a:ext cx="8487178" cy="6465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4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592428"/>
            <a:ext cx="10224395" cy="5751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95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b="24979"/>
          <a:stretch/>
        </p:blipFill>
        <p:spPr>
          <a:xfrm>
            <a:off x="1081825" y="586902"/>
            <a:ext cx="10225826" cy="56335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5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489397"/>
            <a:ext cx="10058400" cy="56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8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146828" y="364712"/>
            <a:ext cx="9992789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_  Shadi" panose="00000400000000000000" pitchFamily="2" charset="-78"/>
              </a:rPr>
              <a:t>اولین هنرستان فنی و حرفه </a:t>
            </a:r>
            <a:r>
              <a:rPr lang="fa-I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_  Shadi" panose="00000400000000000000" pitchFamily="2" charset="-78"/>
              </a:rPr>
              <a:t>ای دخترانه درکشور</a:t>
            </a:r>
          </a:p>
          <a:p>
            <a:pPr algn="r"/>
            <a:r>
              <a:rPr lang="fa-IR" sz="3200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Arash" panose="00000400000000000000" pitchFamily="2" charset="-78"/>
              </a:rPr>
              <a:t>       </a:t>
            </a:r>
            <a:br>
              <a:rPr lang="fa-IR" sz="3200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Arash" panose="00000400000000000000" pitchFamily="2" charset="-78"/>
              </a:rPr>
            </a:br>
            <a:r>
              <a:rPr lang="fa-IR" sz="3200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Arash" panose="00000400000000000000" pitchFamily="2" charset="-78"/>
              </a:rPr>
              <a:t/>
            </a:r>
            <a:br>
              <a:rPr lang="fa-IR" sz="3200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Arash" panose="00000400000000000000" pitchFamily="2" charset="-78"/>
              </a:rPr>
            </a:br>
            <a:r>
              <a:rPr lang="fa-IR" sz="3200" b="1" dirty="0" smtClean="0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Arash" panose="00000400000000000000" pitchFamily="2" charset="-78"/>
              </a:rPr>
              <a:t>                            </a:t>
            </a:r>
            <a:r>
              <a:rPr lang="fa-IR" sz="3200" b="1" dirty="0" smtClean="0">
                <a:ln w="66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رشته تولید برنامه های تلویزیونی </a:t>
            </a:r>
            <a:br>
              <a:rPr lang="fa-IR" sz="3200" b="1" dirty="0" smtClean="0">
                <a:ln w="66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</a:br>
            <a:r>
              <a:rPr lang="fa-IR" sz="2800" b="1" dirty="0">
                <a:ln w="66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</a:t>
            </a:r>
            <a:r>
              <a:rPr lang="fa-IR" sz="2800" b="1" dirty="0" smtClean="0">
                <a:ln w="66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                                                                                         </a:t>
            </a:r>
            <a:r>
              <a:rPr lang="fa-IR" sz="2400" b="1" dirty="0" smtClean="0">
                <a:ln w="6600">
                  <a:noFill/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Zar" panose="00000400000000000000" pitchFamily="2" charset="-78"/>
              </a:rPr>
              <a:t>و انیمیشن</a:t>
            </a:r>
            <a:endParaRPr lang="fa-IR" sz="3200" b="1" dirty="0">
              <a:ln w="6600">
                <a:noFill/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Za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39" b="19899"/>
          <a:stretch/>
        </p:blipFill>
        <p:spPr>
          <a:xfrm>
            <a:off x="6143223" y="2862954"/>
            <a:ext cx="5447763" cy="3834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2" b="90472" l="32891" r="99375">
                        <a14:backgroundMark x1="41406" y1="79023" x2="47266" y2="70536"/>
                        <a14:backgroundMark x1="48672" y1="68535" x2="55469" y2="58046"/>
                        <a14:backgroundMark x1="55000" y1="58607" x2="64219" y2="68535"/>
                        <a14:backgroundMark x1="65234" y1="68054" x2="65234" y2="68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3"/>
          <a:stretch/>
        </p:blipFill>
        <p:spPr>
          <a:xfrm>
            <a:off x="2009307" y="3730157"/>
            <a:ext cx="2354149" cy="33467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66" b="99520" l="1875" r="35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85" r="64073"/>
          <a:stretch/>
        </p:blipFill>
        <p:spPr>
          <a:xfrm>
            <a:off x="1211148" y="5096259"/>
            <a:ext cx="994358" cy="18395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00" b="65750" l="6125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24634" b="33890"/>
          <a:stretch/>
        </p:blipFill>
        <p:spPr>
          <a:xfrm>
            <a:off x="4571407" y="4909791"/>
            <a:ext cx="1260023" cy="13499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385" b="97173" l="40435" r="59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71072" r="39303"/>
          <a:stretch/>
        </p:blipFill>
        <p:spPr>
          <a:xfrm rot="1365537">
            <a:off x="4852737" y="2618470"/>
            <a:ext cx="1361362" cy="111768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617" y="2148221"/>
            <a:ext cx="3127441" cy="41786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453" y="0"/>
            <a:ext cx="2056327" cy="29669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" y="338387"/>
            <a:ext cx="1300921" cy="13009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969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7042"/>
          <a:stretch/>
        </p:blipFill>
        <p:spPr>
          <a:xfrm>
            <a:off x="1485363" y="463638"/>
            <a:ext cx="9144000" cy="5885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6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6291"/>
          <a:stretch/>
        </p:blipFill>
        <p:spPr>
          <a:xfrm>
            <a:off x="4651804" y="1150136"/>
            <a:ext cx="7022389" cy="50252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21221" r="-1127" b="-6197"/>
          <a:stretch/>
        </p:blipFill>
        <p:spPr>
          <a:xfrm>
            <a:off x="400318" y="540913"/>
            <a:ext cx="6858000" cy="5827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48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6"/>
          <a:stretch/>
        </p:blipFill>
        <p:spPr>
          <a:xfrm>
            <a:off x="1970467" y="103030"/>
            <a:ext cx="7721959" cy="6611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8356"/>
          <a:stretch/>
        </p:blipFill>
        <p:spPr>
          <a:xfrm rot="5400000">
            <a:off x="2448524" y="1170439"/>
            <a:ext cx="6656574" cy="4315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0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35" y="412125"/>
            <a:ext cx="8165205" cy="6123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3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-4320" r="334" b="14930"/>
          <a:stretch/>
        </p:blipFill>
        <p:spPr>
          <a:xfrm>
            <a:off x="7987920" y="38202"/>
            <a:ext cx="4062413" cy="645578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11778" b="1289"/>
          <a:stretch/>
        </p:blipFill>
        <p:spPr>
          <a:xfrm>
            <a:off x="164298" y="345496"/>
            <a:ext cx="7823622" cy="6148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62601962"/>
              </p:ext>
            </p:extLst>
          </p:nvPr>
        </p:nvGraphicFramePr>
        <p:xfrm>
          <a:off x="347731" y="3183074"/>
          <a:ext cx="11384924" cy="333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70484022"/>
              </p:ext>
            </p:extLst>
          </p:nvPr>
        </p:nvGraphicFramePr>
        <p:xfrm>
          <a:off x="2859110" y="1037114"/>
          <a:ext cx="8976575" cy="1732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698" y="-45209"/>
            <a:ext cx="3029889" cy="38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25148" y="334851"/>
            <a:ext cx="4591596" cy="63709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Nazanin" panose="00000400000000000000" pitchFamily="2" charset="-78"/>
              </a:rPr>
              <a:t>بازار کار و زمینه شغلی :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در زمینه تبلیغات 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ساخت کلیپ و تیزرهای تلویزیونی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- </a:t>
            </a:r>
            <a:r>
              <a:rPr lang="fa-IR" sz="2400" b="1" dirty="0">
                <a:cs typeface="B Nazanin" panose="00000400000000000000" pitchFamily="2" charset="-78"/>
              </a:rPr>
              <a:t>دستیار کارگردان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فیلمنامه نویس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طراحی و ساخت صحنه 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سازنده ماسک و عروسک های نمایشی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دستیار فیلمبردار و صدابردار</a:t>
            </a:r>
          </a:p>
          <a:p>
            <a:pPr algn="r">
              <a:lnSpc>
                <a:spcPct val="150000"/>
              </a:lnSpc>
            </a:pPr>
            <a:r>
              <a:rPr lang="fa-IR" sz="2400" b="1" dirty="0">
                <a:cs typeface="B Nazanin" panose="00000400000000000000" pitchFamily="2" charset="-78"/>
              </a:rPr>
              <a:t>- دستیار تدوین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- دستیار </a:t>
            </a:r>
            <a:r>
              <a:rPr lang="fa-IR" sz="2400" b="1" dirty="0">
                <a:cs typeface="B Nazanin" panose="00000400000000000000" pitchFamily="2" charset="-78"/>
              </a:rPr>
              <a:t>چهره </a:t>
            </a:r>
            <a:r>
              <a:rPr lang="fa-IR" sz="2400" b="1" dirty="0" smtClean="0">
                <a:cs typeface="B Nazanin" panose="00000400000000000000" pitchFamily="2" charset="-78"/>
              </a:rPr>
              <a:t>پرداز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cs typeface="B Nazanin" panose="00000400000000000000" pitchFamily="2" charset="-78"/>
              </a:rPr>
              <a:t> - و </a:t>
            </a:r>
            <a:r>
              <a:rPr lang="fa-IR" sz="2400" b="1" dirty="0">
                <a:cs typeface="B Nazanin" panose="00000400000000000000" pitchFamily="2" charset="-78"/>
              </a:rPr>
              <a:t>...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68" y="3933019"/>
            <a:ext cx="2929943" cy="23439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69" y="656339"/>
            <a:ext cx="3123931" cy="18743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7" y="3116204"/>
            <a:ext cx="1988793" cy="19887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2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28020" y="655749"/>
            <a:ext cx="8107664" cy="42266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6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B Nazanin" panose="00000400000000000000" pitchFamily="2" charset="-78"/>
              </a:rPr>
              <a:t>ادامه تحصیل :</a:t>
            </a:r>
          </a:p>
          <a:p>
            <a:pPr algn="r">
              <a:lnSpc>
                <a:spcPct val="150000"/>
              </a:lnSpc>
            </a:pPr>
            <a:r>
              <a:rPr lang="fa-IR" sz="2800" b="1" dirty="0">
                <a:cs typeface="B Nazanin" panose="00000400000000000000" pitchFamily="2" charset="-78"/>
              </a:rPr>
              <a:t>- سهولت قبولی در دانشکده های فنی و حرفه ای</a:t>
            </a:r>
          </a:p>
          <a:p>
            <a:pPr algn="r">
              <a:lnSpc>
                <a:spcPct val="150000"/>
              </a:lnSpc>
            </a:pPr>
            <a:r>
              <a:rPr lang="fa-IR" sz="2800" b="1" dirty="0">
                <a:cs typeface="B Nazanin" panose="00000400000000000000" pitchFamily="2" charset="-78"/>
              </a:rPr>
              <a:t>- ادامه تحصیل در مقطع کاردانی، کارشناسی و بالاتر</a:t>
            </a:r>
          </a:p>
          <a:p>
            <a:pPr algn="r">
              <a:lnSpc>
                <a:spcPct val="150000"/>
              </a:lnSpc>
            </a:pPr>
            <a:r>
              <a:rPr lang="fa-IR" sz="2800" b="1" dirty="0">
                <a:cs typeface="B Nazanin" panose="00000400000000000000" pitchFamily="2" charset="-78"/>
              </a:rPr>
              <a:t>- ادامه تحصیل در دانشکده صدا و سیما ، دانشکده هنر تهران </a:t>
            </a:r>
            <a:r>
              <a:rPr lang="fa-IR" sz="2800" b="1" dirty="0" smtClean="0">
                <a:cs typeface="B Nazanin" panose="00000400000000000000" pitchFamily="2" charset="-78"/>
              </a:rPr>
              <a:t>     </a:t>
            </a:r>
            <a:r>
              <a:rPr lang="fa-IR" sz="2800" b="1" dirty="0">
                <a:cs typeface="B Nazanin" panose="00000400000000000000" pitchFamily="2" charset="-78"/>
              </a:rPr>
              <a:t>- دانشگاه علمی و کاربردی مشهد و دانشگاه آزاد مشهد</a:t>
            </a:r>
          </a:p>
          <a:p>
            <a:pPr>
              <a:lnSpc>
                <a:spcPct val="150000"/>
              </a:lnSpc>
            </a:pPr>
            <a:endParaRPr lang="fa-IR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/>
          <a:stretch/>
        </p:blipFill>
        <p:spPr>
          <a:xfrm>
            <a:off x="411351" y="4184492"/>
            <a:ext cx="8010659" cy="2673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1" y="1946787"/>
            <a:ext cx="3202012" cy="213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1" y="401529"/>
            <a:ext cx="2328991" cy="128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3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3280" y="128172"/>
            <a:ext cx="6096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دهم:</a:t>
            </a:r>
            <a:endParaRPr lang="fa-IR" sz="3200" b="1" dirty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 ساخت و بازی دهندگی عروسک 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-تصویر برداری و صدا برداری</a:t>
            </a: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 دانش فنی پایه</a:t>
            </a:r>
          </a:p>
          <a:p>
            <a:pPr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یازدهم:</a:t>
            </a:r>
            <a:endParaRPr lang="fa-IR" sz="3200" b="1" dirty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-گویندگی،اجرا و بازیگری</a:t>
            </a: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-ساخت و اجرای دکور،لباس و گریم</a:t>
            </a:r>
            <a:endParaRPr lang="en-US" sz="2400" b="1" dirty="0" smtClean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دوازدهم: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-تدوین و صدا گذاری </a:t>
            </a:r>
            <a:r>
              <a:rPr lang="fa-IR" sz="2400" b="1" dirty="0">
                <a:solidFill>
                  <a:prstClr val="white"/>
                </a:solidFill>
                <a:cs typeface="B Nazanin" panose="00000400000000000000" pitchFamily="2" charset="-78"/>
              </a:rPr>
              <a:t>برنامه های </a:t>
            </a: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تلویزیونی</a:t>
            </a:r>
            <a:r>
              <a:rPr lang="en-US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 </a:t>
            </a:r>
            <a:endParaRPr lang="fa-IR" sz="2400" b="1" dirty="0" smtClean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-نگارش متن برنامه های تلویزیونی</a:t>
            </a:r>
          </a:p>
          <a:p>
            <a:pPr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-دانش فنی تخصصی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endParaRPr lang="fa-IR" sz="2400" b="1" dirty="0" smtClean="0">
              <a:solidFill>
                <a:prstClr val="white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62153" y="2574995"/>
            <a:ext cx="799364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دروس </a:t>
            </a:r>
            <a:r>
              <a:rPr lang="fa-IR" sz="32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تخصصی </a:t>
            </a:r>
            <a:endParaRPr lang="fa-IR" sz="3200" b="1" dirty="0" smtClean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cs typeface="B Nazanin" panose="00000400000000000000" pitchFamily="2" charset="-78"/>
            </a:endParaRPr>
          </a:p>
          <a:p>
            <a:pPr algn="ctr"/>
            <a:r>
              <a:rPr lang="fa-IR" sz="40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رشته </a:t>
            </a:r>
            <a:r>
              <a:rPr lang="fa-IR" sz="40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تولید برنامه تلویزیونی</a:t>
            </a:r>
          </a:p>
        </p:txBody>
      </p:sp>
    </p:spTree>
    <p:extLst>
      <p:ext uri="{BB962C8B-B14F-4D97-AF65-F5344CB8AC3E}">
        <p14:creationId xmlns:p14="http://schemas.microsoft.com/office/powerpoint/2010/main" val="1135114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2600" y="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</a:t>
            </a:r>
            <a:r>
              <a:rPr lang="fa-IR" sz="32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دهم:</a:t>
            </a: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-طراحی شخصیت در پویانمایی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-متحرک سازی دو بعدی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>
                <a:solidFill>
                  <a:prstClr val="white"/>
                </a:solidFill>
                <a:cs typeface="B Nazanin" panose="00000400000000000000" pitchFamily="2" charset="-78"/>
              </a:rPr>
              <a:t>- دانش </a:t>
            </a: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فنی پایه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</a:t>
            </a:r>
            <a:r>
              <a:rPr lang="fa-IR" sz="32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یازدهم:</a:t>
            </a: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-طراحی فضا و صحنه در پویانمایی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-تولید پویانمایی سه بعدی صحنه ای</a:t>
            </a:r>
            <a:endParaRPr lang="en-US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32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سال </a:t>
            </a:r>
            <a:r>
              <a:rPr lang="fa-IR" sz="32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دوازدهم:</a:t>
            </a: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-متحرک سازی رایانه ای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 smtClean="0">
                <a:solidFill>
                  <a:prstClr val="white"/>
                </a:solidFill>
                <a:cs typeface="B Nazanin" panose="00000400000000000000" pitchFamily="2" charset="-78"/>
              </a:rPr>
              <a:t>-ارزیابی تولید پویانمایی</a:t>
            </a:r>
            <a:endParaRPr lang="fa-IR" sz="2400" b="1" dirty="0">
              <a:solidFill>
                <a:prstClr val="white"/>
              </a:solidFill>
              <a:cs typeface="B Nazanin" panose="00000400000000000000" pitchFamily="2" charset="-78"/>
            </a:endParaRPr>
          </a:p>
          <a:p>
            <a:pPr lvl="0" algn="r">
              <a:lnSpc>
                <a:spcPct val="150000"/>
              </a:lnSpc>
            </a:pPr>
            <a:r>
              <a:rPr lang="fa-IR" sz="2400" b="1" dirty="0">
                <a:solidFill>
                  <a:prstClr val="white"/>
                </a:solidFill>
                <a:cs typeface="B Nazanin" panose="00000400000000000000" pitchFamily="2" charset="-78"/>
              </a:rPr>
              <a:t>-دانش فنی تخصصی</a:t>
            </a:r>
          </a:p>
        </p:txBody>
      </p:sp>
      <p:sp>
        <p:nvSpPr>
          <p:cNvPr id="3" name="Rectangle 2"/>
          <p:cNvSpPr/>
          <p:nvPr/>
        </p:nvSpPr>
        <p:spPr>
          <a:xfrm>
            <a:off x="398929" y="24388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fa-IR" sz="32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دروس تخصصی </a:t>
            </a:r>
          </a:p>
          <a:p>
            <a:pPr lvl="0" algn="ctr"/>
            <a:r>
              <a:rPr lang="fa-IR" sz="4000" b="1" dirty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رشته </a:t>
            </a:r>
            <a:r>
              <a:rPr lang="fa-IR" sz="4000" b="1" dirty="0" smtClean="0">
                <a:ln w="6600">
                  <a:solidFill>
                    <a:srgbClr val="C2602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B Nazanin" panose="00000400000000000000" pitchFamily="2" charset="-78"/>
              </a:rPr>
              <a:t>پویانمایی(انیمیشن)</a:t>
            </a:r>
            <a:endParaRPr lang="fa-IR" sz="4000" b="1" dirty="0">
              <a:ln w="6600">
                <a:solidFill>
                  <a:srgbClr val="C2602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643945"/>
            <a:ext cx="10058400" cy="56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604821" y="3094337"/>
            <a:ext cx="68809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dirty="0" smtClean="0"/>
              <a:t>بازدید ریاست محترم اداره آموزش و پرورش ناحیه 3 به همراه کارشناسان اداره مربوطه از هنرستان فنی هنر و رسانه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0623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88687" y="804116"/>
            <a:ext cx="450331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2800" b="1" dirty="0" smtClean="0"/>
              <a:t>مراسم گرامیداشت ولادت حضرت رسول اکرم</a:t>
            </a:r>
            <a:r>
              <a:rPr lang="fa-IR" sz="1600" b="1" dirty="0" smtClean="0"/>
              <a:t>(ص)</a:t>
            </a:r>
            <a:endParaRPr lang="fa-IR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26948"/>
          <a:stretch/>
        </p:blipFill>
        <p:spPr>
          <a:xfrm rot="1636101">
            <a:off x="5204139" y="1651836"/>
            <a:ext cx="6858000" cy="434018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/>
          <a:stretch/>
        </p:blipFill>
        <p:spPr>
          <a:xfrm>
            <a:off x="537447" y="321972"/>
            <a:ext cx="6858000" cy="60337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8839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B7CF026C-957E-4F4E-893C-D02C23AB63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212</TotalTime>
  <Words>314</Words>
  <Application>Microsoft Office PowerPoint</Application>
  <PresentationFormat>Widescreen</PresentationFormat>
  <Paragraphs>51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_  Shadi</vt:lpstr>
      <vt:lpstr>B Arash</vt:lpstr>
      <vt:lpstr>B Nazanin</vt:lpstr>
      <vt:lpstr>B Zar</vt:lpstr>
      <vt:lpstr>Corbel</vt:lpstr>
      <vt:lpstr>Tahoma</vt:lpstr>
      <vt:lpstr>Times New Roman</vt:lpstr>
      <vt:lpstr>Wingdings</vt:lpstr>
      <vt:lpstr>Banded</vt:lpstr>
      <vt:lpstr>PowerPoint Presentation</vt:lpstr>
      <vt:lpstr>اولین هنرستان فنی و حرفه ای دخترانه درکشور                                      رشته تولید برنامه های تلویزیونی                                                                                            و انیمیشن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HighSchool</dc:creator>
  <cp:lastModifiedBy>HighSchool</cp:lastModifiedBy>
  <cp:revision>44</cp:revision>
  <dcterms:created xsi:type="dcterms:W3CDTF">2019-01-28T21:16:54Z</dcterms:created>
  <dcterms:modified xsi:type="dcterms:W3CDTF">2019-01-31T08:51:48Z</dcterms:modified>
</cp:coreProperties>
</file>